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7" r:id="rId2"/>
    <p:sldId id="258" r:id="rId3"/>
    <p:sldId id="259" r:id="rId4"/>
    <p:sldId id="260" r:id="rId5"/>
    <p:sldId id="262" r:id="rId6"/>
    <p:sldId id="261" r:id="rId7"/>
    <p:sldId id="263" r:id="rId8"/>
    <p:sldId id="264" r:id="rId9"/>
    <p:sldId id="265" r:id="rId10"/>
    <p:sldId id="266" r:id="rId11"/>
    <p:sldId id="267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>
        <p:scale>
          <a:sx n="66" d="100"/>
          <a:sy n="66" d="100"/>
        </p:scale>
        <p:origin x="1330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67BF60-565F-4AAB-906E-C2C8CC496706}" type="datetimeFigureOut">
              <a:rPr lang="en-IN" smtClean="0"/>
              <a:t>30-12-2024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A695B8-455A-4DFE-A7A1-2311CE13B4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097558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A695B8-455A-4DFE-A7A1-2311CE13B434}" type="slidenum">
              <a:rPr lang="en-IN" smtClean="0"/>
              <a:t>11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445242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5240D9-99AE-00A9-BE00-325DA009D8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485AB0-1F8A-C384-97AD-B308E0633B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90EB59-FDE3-ED63-E147-1F8F543544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5D1D0C-ACED-4E23-A557-678BF9184B57}" type="datetimeFigureOut">
              <a:rPr lang="en-IN" smtClean="0"/>
              <a:t>30-12-2024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2AE11C-DEC4-4B65-64E9-EB3E0453E6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F67B4C-64B5-E5E2-47A6-679C647313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A5BA7-EEFB-4D6E-9F3A-15899CF2416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800052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BFE0B-1C95-9AAF-E7D0-CAD8A42B4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510FEE2-8E18-30C3-20D5-E5F0B845D7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67591A-D1BA-A0A3-860F-30C4ECF49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5D1D0C-ACED-4E23-A557-678BF9184B57}" type="datetimeFigureOut">
              <a:rPr lang="en-IN" smtClean="0"/>
              <a:t>30-12-2024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E08F5E-D1F6-5CD4-55BC-2FE58D029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C05C7D-95E6-6596-B8D3-3D44462B1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A5BA7-EEFB-4D6E-9F3A-15899CF2416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660424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37A27B0-2C34-A4A8-26FF-B0AA230D07E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CD90744-3DC4-BB37-C27F-19DBD0E07F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8F3CAA-4B7D-35D1-A9D7-B7E9353C1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5D1D0C-ACED-4E23-A557-678BF9184B57}" type="datetimeFigureOut">
              <a:rPr lang="en-IN" smtClean="0"/>
              <a:t>30-12-2024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C1C702-6BFA-514D-F289-5D8C3E2D80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B88C9-BB51-D7B5-3614-51900603E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A5BA7-EEFB-4D6E-9F3A-15899CF2416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528873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73F499-5444-E6FA-0F1C-1DE42BE67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659013-8668-B098-F5A3-A779DB70D0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0C2F9B-421A-5DB3-FE77-EAEB4362FF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5D1D0C-ACED-4E23-A557-678BF9184B57}" type="datetimeFigureOut">
              <a:rPr lang="en-IN" smtClean="0"/>
              <a:t>30-12-2024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AF5B89-EEEA-25DB-44DD-0D4E94EF1D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31E472-1AD6-0DAE-1F4D-B232F031B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A5BA7-EEFB-4D6E-9F3A-15899CF2416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330878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B34075-672E-39E6-812F-0B8DF76A29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5E1131-18D6-5CF2-4F95-D51D13BC24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819873-7349-BB8D-135D-0A58F54CE5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5D1D0C-ACED-4E23-A557-678BF9184B57}" type="datetimeFigureOut">
              <a:rPr lang="en-IN" smtClean="0"/>
              <a:t>30-12-2024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CEE979-7E4E-63D8-28F3-9B358A3E3F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410764-3B24-49E8-2CA2-EF13734812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A5BA7-EEFB-4D6E-9F3A-15899CF2416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237232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7BD499-6CBC-7AD6-6AB2-78F569EE4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1DE859-EF42-D420-84C8-7678A852FB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0C8DE1-E0DB-82F2-5124-02CAA6787B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3FD68E-0C6B-2A03-5408-F8442E6370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5D1D0C-ACED-4E23-A557-678BF9184B57}" type="datetimeFigureOut">
              <a:rPr lang="en-IN" smtClean="0"/>
              <a:t>30-12-2024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4D9C38-A412-0957-BA80-69E43538EF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0D8343-7C9C-159D-DCF7-C2CDA8F933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A5BA7-EEFB-4D6E-9F3A-15899CF2416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341711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EC5258-C030-1615-B6F0-984C3AC681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956221-07DF-2632-DB24-AC68CC7D55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268417-59BA-58C9-05B7-43519F2255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8265DF5-A4B5-0903-8FC1-C66254554F6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4230E5E-B597-E91B-9BF0-DD8E24B4C4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77793F3-CC7F-8121-4EEE-B854A20E42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5D1D0C-ACED-4E23-A557-678BF9184B57}" type="datetimeFigureOut">
              <a:rPr lang="en-IN" smtClean="0"/>
              <a:t>30-12-2024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85227A5-C6C2-82A0-5C3C-BC230BBA94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5DB8BC3-8083-4B1C-C7FF-9AD29E5118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A5BA7-EEFB-4D6E-9F3A-15899CF2416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300805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A35AA-0871-2748-3EAE-EDE569E35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82694C-BE6D-88EC-B473-14825EB45A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5D1D0C-ACED-4E23-A557-678BF9184B57}" type="datetimeFigureOut">
              <a:rPr lang="en-IN" smtClean="0"/>
              <a:t>30-12-2024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1FEAB3-E773-AB86-8172-3E68670901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A70FF2-5CB7-B118-6FAB-F05777BBA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A5BA7-EEFB-4D6E-9F3A-15899CF2416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207154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76CFECD-C8CE-DEB3-BFA8-64D9152429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5D1D0C-ACED-4E23-A557-678BF9184B57}" type="datetimeFigureOut">
              <a:rPr lang="en-IN" smtClean="0"/>
              <a:t>30-12-2024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131FF6-E74B-D937-FFDE-49D8AD6F17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E5FF14-8DE9-5A6C-E406-9EF89336F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A5BA7-EEFB-4D6E-9F3A-15899CF2416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349590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EF33F-5295-D5E5-4120-B7DBC63FF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2EF407-03B2-7346-E4AC-0AE8B14626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473A65-680D-50E5-140E-C28AD93F59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286BE6-C7AC-B131-F8DF-75CBC43EC7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5D1D0C-ACED-4E23-A557-678BF9184B57}" type="datetimeFigureOut">
              <a:rPr lang="en-IN" smtClean="0"/>
              <a:t>30-12-2024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D2CC46-3B43-F08F-8CF1-859AE792CD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A0E4FE-FC6E-C69A-81A2-AF6C0B7C91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A5BA7-EEFB-4D6E-9F3A-15899CF2416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396503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FB1531-1A59-6378-B35F-B28EAC98D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EE49B11-CCD8-DAE2-EE62-6311A8B1C3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A7B9FF-BAB6-A74C-5243-8A3C315A88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C8A7A3-6A1C-F487-D038-514CF83741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5D1D0C-ACED-4E23-A557-678BF9184B57}" type="datetimeFigureOut">
              <a:rPr lang="en-IN" smtClean="0"/>
              <a:t>30-12-2024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9341FA-4484-3318-CA6D-C1FAD60A21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FC93F9-1286-F7E0-2098-54A1FF35A9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A5BA7-EEFB-4D6E-9F3A-15899CF2416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684797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E7AD8A5-6B28-DF03-B113-29FA83CB05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1CBE01-9443-C77A-3904-7255282539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C08943-8933-4F7A-0326-3AE95766AA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5D1D0C-ACED-4E23-A557-678BF9184B57}" type="datetimeFigureOut">
              <a:rPr lang="en-IN" smtClean="0"/>
              <a:t>30-12-2024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071F0B-29E9-AEC7-E672-AB10492F83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EA664C-4829-A6A3-E1A2-F0BEFD23EF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8A5BA7-EEFB-4D6E-9F3A-15899CF2416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759676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himanshu-gautam-0a2698228/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hyperlink" Target="https://github.com/HimanshuGautam054/Netflix-Data-Cleaning-Analysis-and-Visualization" TargetMode="Externa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microsoft.com/office/2007/relationships/hdphoto" Target="../media/hdphoto2.wdp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drive.google.com/file/d/1cWcK8cddROe_DSv5zH5Fk7od32tK3ftf/view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JPG"/><Relationship Id="rId5" Type="http://schemas.openxmlformats.org/officeDocument/2006/relationships/image" Target="../media/image12.JP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40B2404-7DFD-4860-710D-95FC3C0A39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D65B8A7-6186-F63E-4A1C-58D404F1F4A7}"/>
              </a:ext>
            </a:extLst>
          </p:cNvPr>
          <p:cNvSpPr txBox="1"/>
          <p:nvPr/>
        </p:nvSpPr>
        <p:spPr>
          <a:xfrm>
            <a:off x="255637" y="314632"/>
            <a:ext cx="734469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sz="3200" b="1" i="0" u="sng" strike="noStrike" baseline="0" dirty="0">
                <a:solidFill>
                  <a:schemeClr val="bg1"/>
                </a:solidFill>
                <a:latin typeface="Algerian" panose="04020705040A02060702" pitchFamily="82" charset="0"/>
              </a:rPr>
              <a:t>Netflix Data: Cleaning, Analysis and Visualization </a:t>
            </a:r>
            <a:endParaRPr lang="en-IN" sz="3200" u="sng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CA5026-17D0-A1EC-7B53-81D208062E56}"/>
              </a:ext>
            </a:extLst>
          </p:cNvPr>
          <p:cNvSpPr txBox="1"/>
          <p:nvPr/>
        </p:nvSpPr>
        <p:spPr>
          <a:xfrm>
            <a:off x="255637" y="1475649"/>
            <a:ext cx="32053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By Himanshu Gautam</a:t>
            </a:r>
            <a:endParaRPr lang="en-IN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79E2EFC-9587-995A-19F3-CFAE27245AD3}"/>
              </a:ext>
            </a:extLst>
          </p:cNvPr>
          <p:cNvSpPr/>
          <p:nvPr/>
        </p:nvSpPr>
        <p:spPr>
          <a:xfrm>
            <a:off x="236045" y="5890030"/>
            <a:ext cx="353964" cy="34950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0FC1B6F-C451-F4FC-8359-925E3848668E}"/>
              </a:ext>
            </a:extLst>
          </p:cNvPr>
          <p:cNvSpPr txBox="1"/>
          <p:nvPr/>
        </p:nvSpPr>
        <p:spPr>
          <a:xfrm>
            <a:off x="684087" y="5782826"/>
            <a:ext cx="1686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Linkedin</a:t>
            </a:r>
            <a:r>
              <a:rPr lang="en-US" sz="2400" b="1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endParaRPr lang="en-IN" sz="2400" b="1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752930C-27E1-1CA7-997E-7D9FBAE87BD0}"/>
              </a:ext>
            </a:extLst>
          </p:cNvPr>
          <p:cNvSpPr/>
          <p:nvPr/>
        </p:nvSpPr>
        <p:spPr>
          <a:xfrm>
            <a:off x="236045" y="6362699"/>
            <a:ext cx="353964" cy="34950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1DDCB5-50BD-B4B7-E179-95C7C723C8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905" y="6385331"/>
            <a:ext cx="304245" cy="30424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9C8A8C2-DAB6-0B0F-0B98-FC0D872A0EFC}"/>
              </a:ext>
            </a:extLst>
          </p:cNvPr>
          <p:cNvSpPr txBox="1"/>
          <p:nvPr/>
        </p:nvSpPr>
        <p:spPr>
          <a:xfrm>
            <a:off x="684087" y="6306619"/>
            <a:ext cx="1932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</a:t>
            </a: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5BDBF1B-7B18-9F92-3BFA-4E251C456F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0905" y="5912662"/>
            <a:ext cx="304245" cy="304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2832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8EA9E95-736E-CA04-9690-6FD6838603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470970"/>
            <a:ext cx="1222310" cy="42214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B07D9F4-C261-4D8C-03B6-E8F29C9096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9967" y="2380377"/>
            <a:ext cx="5222033" cy="42595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64592E4-9F71-7AD7-68D2-8A6AD048FB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8581" y="2432870"/>
            <a:ext cx="5501386" cy="42748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08F28DE-52F2-C2C6-E949-FD3D32B05A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8066" y="150310"/>
            <a:ext cx="7647700" cy="2197524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A363A07-FE2B-9CF6-6B71-FF4BABFEC77B}"/>
              </a:ext>
            </a:extLst>
          </p:cNvPr>
          <p:cNvSpPr/>
          <p:nvPr/>
        </p:nvSpPr>
        <p:spPr>
          <a:xfrm>
            <a:off x="270586" y="270588"/>
            <a:ext cx="3601618" cy="1716832"/>
          </a:xfrm>
          <a:prstGeom prst="roundRect">
            <a:avLst/>
          </a:prstGeom>
          <a:solidFill>
            <a:schemeClr val="tx1">
              <a:lumMod val="95000"/>
              <a:lumOff val="5000"/>
            </a:schemeClr>
          </a:solidFill>
          <a:effectLst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0000"/>
                </a:solidFill>
                <a:latin typeface="Algerian" panose="04020705040A02060702" pitchFamily="82" charset="0"/>
              </a:rPr>
              <a:t>Netflix Tableau</a:t>
            </a:r>
          </a:p>
          <a:p>
            <a:pPr algn="ctr"/>
            <a:r>
              <a:rPr lang="en-US" sz="2400" b="1" dirty="0">
                <a:solidFill>
                  <a:srgbClr val="FF0000"/>
                </a:solidFill>
                <a:latin typeface="Algerian" panose="04020705040A02060702" pitchFamily="82" charset="0"/>
              </a:rPr>
              <a:t>Dashboard</a:t>
            </a:r>
            <a:endParaRPr lang="en-IN" sz="2400" b="1" dirty="0">
              <a:solidFill>
                <a:srgbClr val="FF0000"/>
              </a:solidFill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50155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4375873-E797-7308-F6CB-53B6A46859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3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9D87F56-57A7-A646-1DBF-3ED3EDE00204}"/>
              </a:ext>
            </a:extLst>
          </p:cNvPr>
          <p:cNvSpPr txBox="1"/>
          <p:nvPr/>
        </p:nvSpPr>
        <p:spPr>
          <a:xfrm>
            <a:off x="769878" y="803918"/>
            <a:ext cx="10503552" cy="5250161"/>
          </a:xfrm>
          <a:prstGeom prst="rect">
            <a:avLst/>
          </a:prstGeom>
          <a:solidFill>
            <a:schemeClr val="bg1">
              <a:lumMod val="5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EED5BF-FDB2-6544-96B3-1FD6EDAAC821}"/>
              </a:ext>
            </a:extLst>
          </p:cNvPr>
          <p:cNvSpPr txBox="1"/>
          <p:nvPr/>
        </p:nvSpPr>
        <p:spPr>
          <a:xfrm>
            <a:off x="1194017" y="1038331"/>
            <a:ext cx="9803965" cy="63709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b="1" u="sng" dirty="0">
                <a:solidFill>
                  <a:schemeClr val="accent4"/>
                </a:solidFill>
                <a:latin typeface="Algerian" panose="04020705040A02060702" pitchFamily="82" charset="0"/>
              </a:rPr>
              <a:t>S</a:t>
            </a:r>
            <a:r>
              <a:rPr lang="en-IN" sz="2400" b="1" u="sng" dirty="0">
                <a:solidFill>
                  <a:schemeClr val="accent4"/>
                </a:solidFill>
                <a:latin typeface="Algerian" panose="04020705040A02060702" pitchFamily="82" charset="0"/>
              </a:rPr>
              <a:t>ample insights:</a:t>
            </a:r>
          </a:p>
          <a:p>
            <a:pPr algn="l"/>
            <a:endParaRPr lang="en-IN" sz="2400" b="1" u="sng" dirty="0">
              <a:solidFill>
                <a:schemeClr val="accent4"/>
              </a:solidFill>
              <a:latin typeface="Algerian" panose="04020705040A02060702" pitchFamily="82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b="0" i="1" dirty="0">
                <a:solidFill>
                  <a:schemeClr val="bg1"/>
                </a:solidFill>
                <a:effectLst/>
                <a:latin typeface="Inter"/>
              </a:rPr>
              <a:t>The majority of Netflix content is Movie, with a significant increase in Movie releases over the year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b="0" i="1" dirty="0">
                <a:solidFill>
                  <a:schemeClr val="bg1"/>
                </a:solidFill>
                <a:effectLst/>
                <a:latin typeface="Inter"/>
              </a:rPr>
              <a:t>TV Shows are the second most common type of content, with a steady release pattern over the year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i="1" dirty="0">
                <a:solidFill>
                  <a:schemeClr val="bg1"/>
                </a:solidFill>
                <a:latin typeface="Inter"/>
              </a:rPr>
              <a:t>The top 5 ratings are TV-MA, TV-14, TV-PG, R, And PG-13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i="1" dirty="0">
                <a:solidFill>
                  <a:schemeClr val="bg1"/>
                </a:solidFill>
                <a:latin typeface="Inter"/>
              </a:rPr>
              <a:t>The Top 3 countries with the maximum viewership are the United States, India, and the United Kingdom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i="1" dirty="0">
                <a:solidFill>
                  <a:schemeClr val="bg1"/>
                </a:solidFill>
                <a:latin typeface="Inter"/>
              </a:rPr>
              <a:t>Maximum number of viewership likes to watch Movies over TV Shows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b="0" i="1" dirty="0">
                <a:solidFill>
                  <a:schemeClr val="bg1"/>
                </a:solidFill>
                <a:effectLst/>
                <a:latin typeface="Inter"/>
              </a:rPr>
              <a:t>There is a clear trend of increasing content released over the years, with a significant spike in 2013</a:t>
            </a:r>
            <a:endParaRPr lang="en-US" sz="2400" i="1" dirty="0">
              <a:solidFill>
                <a:schemeClr val="bg1"/>
              </a:solidFill>
              <a:latin typeface="Inter"/>
            </a:endParaRPr>
          </a:p>
          <a:p>
            <a:pPr algn="l"/>
            <a:endParaRPr lang="en-US" i="1" dirty="0">
              <a:solidFill>
                <a:schemeClr val="bg1"/>
              </a:solidFill>
              <a:latin typeface="Inter"/>
            </a:endParaRPr>
          </a:p>
          <a:p>
            <a:pPr algn="l"/>
            <a:endParaRPr lang="en-US" i="1" dirty="0">
              <a:solidFill>
                <a:schemeClr val="bg1"/>
              </a:solidFill>
              <a:latin typeface="Inter"/>
            </a:endParaRPr>
          </a:p>
          <a:p>
            <a:pPr algn="l"/>
            <a:endParaRPr lang="en-US" b="0" i="1" dirty="0">
              <a:solidFill>
                <a:schemeClr val="bg1"/>
              </a:solidFill>
              <a:effectLst/>
              <a:latin typeface="Inter"/>
            </a:endParaRPr>
          </a:p>
          <a:p>
            <a:pPr algn="l"/>
            <a:endParaRPr lang="en-IN" b="1" u="sng" dirty="0">
              <a:solidFill>
                <a:schemeClr val="bg1"/>
              </a:solidFill>
            </a:endParaRPr>
          </a:p>
          <a:p>
            <a:pPr algn="l"/>
            <a:endParaRPr lang="en-IN" sz="2400" b="1" u="sng" dirty="0">
              <a:solidFill>
                <a:schemeClr val="bg1"/>
              </a:solidFill>
              <a:latin typeface="Algerian" panose="04020705040A02060702" pitchFamily="82" charset="0"/>
            </a:endParaRPr>
          </a:p>
          <a:p>
            <a:pPr algn="l"/>
            <a:endParaRPr lang="en-IN" sz="2400" b="1" i="0" u="sng" strike="noStrike" baseline="0" dirty="0">
              <a:solidFill>
                <a:schemeClr val="accent4"/>
              </a:solidFill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09977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DD94075D-BCE8-2540-51D8-8B8012EE187E}"/>
              </a:ext>
            </a:extLst>
          </p:cNvPr>
          <p:cNvSpPr txBox="1"/>
          <p:nvPr/>
        </p:nvSpPr>
        <p:spPr>
          <a:xfrm>
            <a:off x="456610" y="308836"/>
            <a:ext cx="7726337" cy="2451236"/>
          </a:xfrm>
          <a:prstGeom prst="rect">
            <a:avLst/>
          </a:prstGeom>
          <a:solidFill>
            <a:schemeClr val="accent4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CCD9D31-601D-2AA7-6C25-816309FF9B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3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E7A5B19-FFB9-870B-BB95-214D549CC174}"/>
              </a:ext>
            </a:extLst>
          </p:cNvPr>
          <p:cNvSpPr txBox="1"/>
          <p:nvPr/>
        </p:nvSpPr>
        <p:spPr>
          <a:xfrm>
            <a:off x="2032518" y="847520"/>
            <a:ext cx="81269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0" dirty="0">
                <a:solidFill>
                  <a:schemeClr val="bg1"/>
                </a:solidFill>
                <a:effectLst/>
              </a:rPr>
              <a:t>Netflix is a streaming service that offers a wide selection of movies, TV shows, documentaries, anime, and more. It's available in many languages and in over 190 countries, with 283 million paid memberships as of December 2024</a:t>
            </a:r>
            <a:endParaRPr lang="en-IN" sz="2400" b="1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F252A7-C602-BD1C-10D8-780B2D758047}"/>
              </a:ext>
            </a:extLst>
          </p:cNvPr>
          <p:cNvSpPr txBox="1"/>
          <p:nvPr/>
        </p:nvSpPr>
        <p:spPr>
          <a:xfrm>
            <a:off x="2155371" y="3824761"/>
            <a:ext cx="812696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i="0" u="none" strike="noStrike" baseline="0" dirty="0">
                <a:solidFill>
                  <a:schemeClr val="bg1"/>
                </a:solidFill>
              </a:rPr>
              <a:t>This project involves loading, cleaning, analyzing, and visualizing data from a Netflix </a:t>
            </a:r>
            <a:r>
              <a:rPr lang="en-IN" sz="2400" b="1" i="0" u="none" strike="noStrike" baseline="0" dirty="0">
                <a:solidFill>
                  <a:schemeClr val="bg1"/>
                </a:solidFill>
              </a:rPr>
              <a:t>dataset. </a:t>
            </a:r>
            <a:r>
              <a:rPr lang="en-IN" sz="2400" b="1" dirty="0">
                <a:solidFill>
                  <a:schemeClr val="bg1"/>
                </a:solidFill>
              </a:rPr>
              <a:t>We’ll </a:t>
            </a:r>
            <a:r>
              <a:rPr lang="en-US" sz="2400" b="1" dirty="0">
                <a:solidFill>
                  <a:schemeClr val="bg1"/>
                </a:solidFill>
              </a:rPr>
              <a:t>use Structured Query Language (SQL) to write codes in MySQL Workbench and use Tableau to create charts and dashboards for data visualization</a:t>
            </a:r>
            <a:r>
              <a:rPr lang="en-IN" sz="2400" b="1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82684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C1DDCFB-B31C-68DF-B1F9-089998910F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3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3CBF57A-1C87-279A-CB52-8289AC3F63C3}"/>
              </a:ext>
            </a:extLst>
          </p:cNvPr>
          <p:cNvSpPr txBox="1"/>
          <p:nvPr/>
        </p:nvSpPr>
        <p:spPr>
          <a:xfrm>
            <a:off x="381966" y="678486"/>
            <a:ext cx="7833400" cy="2633881"/>
          </a:xfrm>
          <a:prstGeom prst="rect">
            <a:avLst/>
          </a:prstGeom>
          <a:solidFill>
            <a:schemeClr val="bg1">
              <a:lumMod val="5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11BEC9-F65D-80DD-F849-83C48931AF3D}"/>
              </a:ext>
            </a:extLst>
          </p:cNvPr>
          <p:cNvSpPr txBox="1"/>
          <p:nvPr/>
        </p:nvSpPr>
        <p:spPr>
          <a:xfrm>
            <a:off x="489030" y="823941"/>
            <a:ext cx="7726336" cy="2359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200"/>
              </a:spcBef>
            </a:pPr>
            <a:r>
              <a:rPr 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</a:rPr>
              <a:t>Raw Data:</a:t>
            </a:r>
          </a:p>
          <a:p>
            <a:pPr marL="342900" indent="-34290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Click </a:t>
            </a:r>
            <a:r>
              <a:rPr lang="en-US" sz="2000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here</a:t>
            </a:r>
            <a:r>
              <a:rPr lang="en-US" sz="2000" dirty="0">
                <a:solidFill>
                  <a:schemeClr val="bg1"/>
                </a:solidFill>
              </a:rPr>
              <a:t> to access the database</a:t>
            </a:r>
            <a:endParaRPr lang="en-US" sz="2000" dirty="0">
              <a:solidFill>
                <a:schemeClr val="bg1"/>
              </a:solidFill>
              <a:latin typeface="+mn-lt"/>
            </a:endParaRPr>
          </a:p>
          <a:p>
            <a:pPr marL="342900" indent="-34290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en-US" sz="2000" b="0" i="0" u="none" strike="noStrike" baseline="0" dirty="0">
                <a:solidFill>
                  <a:schemeClr val="bg1"/>
                </a:solidFill>
              </a:rPr>
              <a:t>Netflix is a popular streaming service that offers a vast catalog of movies, TV shows, and original content.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sz="2000" b="0" i="0" u="none" strike="noStrike" baseline="0" dirty="0">
                <a:solidFill>
                  <a:schemeClr val="bg1"/>
                </a:solidFill>
              </a:rPr>
              <a:t>This </a:t>
            </a:r>
            <a:r>
              <a:rPr lang="en-US" sz="2000" b="0" i="0" u="none" strike="noStrike" baseline="0" dirty="0">
                <a:solidFill>
                  <a:schemeClr val="bg1"/>
                </a:solidFill>
              </a:rPr>
              <a:t>dataset is a cleaned version of the original version which can be found here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sz="2000" b="0" i="0" u="none" strike="noStrike" baseline="0" dirty="0">
                <a:solidFill>
                  <a:schemeClr val="bg1"/>
                </a:solidFill>
              </a:rPr>
              <a:t>This dataset will be </a:t>
            </a:r>
            <a:r>
              <a:rPr lang="en-US" sz="2000" b="0" i="0" u="none" strike="noStrike" baseline="0" dirty="0">
                <a:solidFill>
                  <a:schemeClr val="bg1"/>
                </a:solidFill>
              </a:rPr>
              <a:t>cleaned with MySQL and visualized with Tableau.</a:t>
            </a:r>
            <a:endParaRPr lang="en-IN" sz="20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EBAF25-08BF-6894-66A4-68002118A943}"/>
              </a:ext>
            </a:extLst>
          </p:cNvPr>
          <p:cNvSpPr txBox="1"/>
          <p:nvPr/>
        </p:nvSpPr>
        <p:spPr>
          <a:xfrm>
            <a:off x="381964" y="4428069"/>
            <a:ext cx="7833400" cy="1440886"/>
          </a:xfrm>
          <a:prstGeom prst="rect">
            <a:avLst/>
          </a:prstGeom>
          <a:solidFill>
            <a:schemeClr val="bg1">
              <a:lumMod val="5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EA5EEC-2BDA-01B4-69E5-8595C71715EE}"/>
              </a:ext>
            </a:extLst>
          </p:cNvPr>
          <p:cNvSpPr txBox="1"/>
          <p:nvPr/>
        </p:nvSpPr>
        <p:spPr>
          <a:xfrm>
            <a:off x="489029" y="4573525"/>
            <a:ext cx="7512207" cy="17184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sz="2400" b="1" i="0" u="none" strike="noStrike" baseline="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Data Collection Period: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000" b="0" i="0" u="none" strike="noStrike" baseline="0" dirty="0">
                <a:solidFill>
                  <a:schemeClr val="bg1"/>
                </a:solidFill>
              </a:rPr>
              <a:t>The data consists of content added to Netflix from 2008 to 2021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000" b="0" i="0" u="none" strike="noStrike" baseline="0" dirty="0">
                <a:solidFill>
                  <a:schemeClr val="bg1"/>
                </a:solidFill>
              </a:rPr>
              <a:t>The oldest content is as old as 1925 and the newest as 2021</a:t>
            </a:r>
          </a:p>
          <a:p>
            <a:pPr algn="l"/>
            <a:endParaRPr lang="en-IN" sz="2000" dirty="0">
              <a:solidFill>
                <a:schemeClr val="bg1"/>
              </a:solidFill>
            </a:endParaRPr>
          </a:p>
          <a:p>
            <a:pPr>
              <a:spcBef>
                <a:spcPts val="200"/>
              </a:spcBef>
            </a:pPr>
            <a:endParaRPr lang="en-IN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93344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2F6437B-6165-75E2-F38F-61BE8E42A7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3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5E7535D-6FB4-C063-0C35-235D37D4B3EC}"/>
              </a:ext>
            </a:extLst>
          </p:cNvPr>
          <p:cNvSpPr txBox="1"/>
          <p:nvPr/>
        </p:nvSpPr>
        <p:spPr>
          <a:xfrm>
            <a:off x="577907" y="415905"/>
            <a:ext cx="7912950" cy="1618167"/>
          </a:xfrm>
          <a:prstGeom prst="rect">
            <a:avLst/>
          </a:prstGeom>
          <a:solidFill>
            <a:schemeClr val="bg1">
              <a:lumMod val="5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3867F4B-C5A2-A847-277D-9EB8D981F3F8}"/>
              </a:ext>
            </a:extLst>
          </p:cNvPr>
          <p:cNvSpPr txBox="1"/>
          <p:nvPr/>
        </p:nvSpPr>
        <p:spPr>
          <a:xfrm>
            <a:off x="684972" y="561362"/>
            <a:ext cx="7512207" cy="2026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sz="2400" b="1" i="0" u="none" strike="noStrike" baseline="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Importing Data in MySQL and Data Manipulation: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</a:rPr>
              <a:t>Importing data from CSV file to MySQL workbench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</a:rPr>
              <a:t>Cleaning data to remove duplicates, missing values, and outliers </a:t>
            </a:r>
          </a:p>
          <a:p>
            <a:r>
              <a:rPr lang="en-IN" sz="2000" dirty="0">
                <a:solidFill>
                  <a:schemeClr val="bg1"/>
                </a:solidFill>
              </a:rPr>
              <a:t>      </a:t>
            </a:r>
            <a:r>
              <a:rPr lang="en-IN" sz="2000" b="0" i="0" u="none" strike="noStrike" baseline="0" dirty="0">
                <a:solidFill>
                  <a:schemeClr val="bg1"/>
                </a:solidFill>
              </a:rPr>
              <a:t>for accurate analysis</a:t>
            </a:r>
            <a:r>
              <a:rPr lang="en-IN" sz="2000" b="0" i="0" u="none" strike="noStrike" baseline="0" dirty="0"/>
              <a:t>.    </a:t>
            </a:r>
            <a:endParaRPr lang="en-IN" sz="2000" b="1" dirty="0"/>
          </a:p>
          <a:p>
            <a:pPr algn="l"/>
            <a:endParaRPr lang="en-IN" sz="2000" dirty="0">
              <a:solidFill>
                <a:schemeClr val="bg1"/>
              </a:solidFill>
            </a:endParaRPr>
          </a:p>
          <a:p>
            <a:pPr>
              <a:spcBef>
                <a:spcPts val="200"/>
              </a:spcBef>
            </a:pPr>
            <a:endParaRPr lang="en-IN" sz="20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A04C92-3BB6-5005-32A3-F2017EE6BC12}"/>
              </a:ext>
            </a:extLst>
          </p:cNvPr>
          <p:cNvSpPr txBox="1"/>
          <p:nvPr/>
        </p:nvSpPr>
        <p:spPr>
          <a:xfrm>
            <a:off x="577907" y="2467432"/>
            <a:ext cx="3695512" cy="1618167"/>
          </a:xfrm>
          <a:prstGeom prst="rect">
            <a:avLst/>
          </a:prstGeom>
          <a:solidFill>
            <a:schemeClr val="bg1">
              <a:lumMod val="5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6031F09-DB09-3675-FA91-2E03AD07BB6A}"/>
              </a:ext>
            </a:extLst>
          </p:cNvPr>
          <p:cNvSpPr txBox="1"/>
          <p:nvPr/>
        </p:nvSpPr>
        <p:spPr>
          <a:xfrm>
            <a:off x="684972" y="2529615"/>
            <a:ext cx="3028612" cy="17799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200"/>
              </a:spcBef>
            </a:pPr>
            <a:r>
              <a:rPr 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Tasks: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sz="2000" b="0" i="0" dirty="0">
                <a:solidFill>
                  <a:schemeClr val="bg1"/>
                </a:solidFill>
                <a:effectLst/>
              </a:rPr>
              <a:t>Data Cleaning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sz="2000" b="0" i="0" dirty="0">
                <a:solidFill>
                  <a:schemeClr val="bg1"/>
                </a:solidFill>
                <a:effectLst/>
              </a:rPr>
              <a:t>Analysis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sz="2000" b="0" i="0" dirty="0">
                <a:solidFill>
                  <a:schemeClr val="bg1"/>
                </a:solidFill>
                <a:effectLst/>
              </a:rPr>
              <a:t>Visualization</a:t>
            </a:r>
          </a:p>
          <a:p>
            <a:pPr>
              <a:spcBef>
                <a:spcPts val="200"/>
              </a:spcBef>
            </a:pPr>
            <a:endParaRPr lang="en-IN" sz="2400" b="1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ACEEB37-FBE1-E8A6-2F5B-EFDCA669AC83}"/>
              </a:ext>
            </a:extLst>
          </p:cNvPr>
          <p:cNvSpPr txBox="1"/>
          <p:nvPr/>
        </p:nvSpPr>
        <p:spPr>
          <a:xfrm>
            <a:off x="577906" y="4641875"/>
            <a:ext cx="3695513" cy="1395031"/>
          </a:xfrm>
          <a:prstGeom prst="rect">
            <a:avLst/>
          </a:prstGeom>
          <a:solidFill>
            <a:schemeClr val="bg1">
              <a:lumMod val="5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4FE0846-D616-F895-7B54-F802CEC48E9E}"/>
              </a:ext>
            </a:extLst>
          </p:cNvPr>
          <p:cNvSpPr txBox="1"/>
          <p:nvPr/>
        </p:nvSpPr>
        <p:spPr>
          <a:xfrm>
            <a:off x="627484" y="4796233"/>
            <a:ext cx="281551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IN" sz="2400" b="1" i="0" u="none" strike="noStrike" baseline="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Technologies used: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</a:rPr>
              <a:t>MySQL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sz="2000" i="0" u="none" strike="noStrike" baseline="0" dirty="0">
                <a:solidFill>
                  <a:schemeClr val="bg1"/>
                </a:solidFill>
              </a:rPr>
              <a:t>Tabl</a:t>
            </a:r>
            <a:r>
              <a:rPr lang="en-IN" sz="2000" dirty="0">
                <a:solidFill>
                  <a:schemeClr val="bg1"/>
                </a:solidFill>
              </a:rPr>
              <a:t>eau</a:t>
            </a:r>
            <a:endParaRPr lang="en-IN" sz="2000" i="0" u="none" strike="noStrike" baseline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19558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3E11B8D-A26D-2499-DE33-0684FFFF3F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3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642C4E7-EAB2-D72C-D2CF-1708E0458A30}"/>
              </a:ext>
            </a:extLst>
          </p:cNvPr>
          <p:cNvSpPr txBox="1"/>
          <p:nvPr/>
        </p:nvSpPr>
        <p:spPr>
          <a:xfrm>
            <a:off x="627479" y="269247"/>
            <a:ext cx="7378186" cy="5953657"/>
          </a:xfrm>
          <a:prstGeom prst="rect">
            <a:avLst/>
          </a:prstGeom>
          <a:solidFill>
            <a:schemeClr val="bg1">
              <a:lumMod val="5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C95392-1212-44B3-BC94-77599F7690C3}"/>
              </a:ext>
            </a:extLst>
          </p:cNvPr>
          <p:cNvSpPr txBox="1"/>
          <p:nvPr/>
        </p:nvSpPr>
        <p:spPr>
          <a:xfrm>
            <a:off x="730119" y="405928"/>
            <a:ext cx="7564793" cy="58169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IN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Creating Database and importing data in MySQL:</a:t>
            </a:r>
          </a:p>
          <a:p>
            <a:pPr algn="l"/>
            <a:endParaRPr lang="en-IN" sz="2400" b="1" dirty="0">
              <a:solidFill>
                <a:schemeClr val="bg1"/>
              </a:solidFill>
            </a:endParaRPr>
          </a:p>
          <a:p>
            <a:pPr algn="l"/>
            <a:r>
              <a:rPr lang="en-IN" b="1" i="0" u="none" strike="noStrike" baseline="0" dirty="0">
                <a:solidFill>
                  <a:schemeClr val="bg1"/>
                </a:solidFill>
              </a:rPr>
              <a:t>create </a:t>
            </a:r>
            <a:r>
              <a:rPr lang="en-IN" b="1" i="0" u="none" strike="noStrike" baseline="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database</a:t>
            </a:r>
            <a:r>
              <a:rPr lang="en-IN" b="1" i="0" u="none" strike="noStrike" baseline="0" dirty="0">
                <a:solidFill>
                  <a:schemeClr val="bg1"/>
                </a:solidFill>
              </a:rPr>
              <a:t> Netflix;</a:t>
            </a:r>
          </a:p>
          <a:p>
            <a:pPr algn="l"/>
            <a:r>
              <a:rPr lang="en-IN" b="1" i="0" u="none" strike="noStrike" baseline="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use</a:t>
            </a:r>
            <a:r>
              <a:rPr lang="en-IN" b="1" i="0" u="none" strike="noStrike" baseline="0" dirty="0">
                <a:solidFill>
                  <a:schemeClr val="bg1"/>
                </a:solidFill>
              </a:rPr>
              <a:t> Netflix;</a:t>
            </a:r>
          </a:p>
          <a:p>
            <a:pPr algn="l"/>
            <a:r>
              <a:rPr lang="en-IN" b="1" i="0" u="none" strike="noStrike" baseline="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CREATE TABLE </a:t>
            </a:r>
            <a:r>
              <a:rPr lang="en-IN" b="1" i="0" u="none" strike="noStrike" baseline="0" dirty="0" err="1">
                <a:solidFill>
                  <a:schemeClr val="bg1"/>
                </a:solidFill>
              </a:rPr>
              <a:t>mytable</a:t>
            </a:r>
            <a:r>
              <a:rPr lang="en-IN" b="1" dirty="0">
                <a:solidFill>
                  <a:schemeClr val="bg1"/>
                </a:solidFill>
              </a:rPr>
              <a:t> </a:t>
            </a:r>
            <a:r>
              <a:rPr lang="en-IN" b="1" i="0" u="none" strike="noStrike" baseline="0" dirty="0">
                <a:solidFill>
                  <a:schemeClr val="bg1"/>
                </a:solidFill>
              </a:rPr>
              <a:t>( </a:t>
            </a:r>
          </a:p>
          <a:p>
            <a:pPr algn="l"/>
            <a:r>
              <a:rPr lang="en-IN" b="1" i="0" u="none" strike="noStrike" baseline="0" dirty="0" err="1">
                <a:solidFill>
                  <a:schemeClr val="bg1"/>
                </a:solidFill>
              </a:rPr>
              <a:t>show_id</a:t>
            </a:r>
            <a:r>
              <a:rPr lang="en-IN" b="1" dirty="0">
                <a:solidFill>
                  <a:schemeClr val="bg1"/>
                </a:solidFill>
              </a:rPr>
              <a:t> </a:t>
            </a:r>
            <a:r>
              <a:rPr lang="en-IN" b="1" i="0" u="none" strike="noStrike" baseline="0" dirty="0">
                <a:solidFill>
                  <a:schemeClr val="bg1"/>
                </a:solidFill>
              </a:rPr>
              <a:t> </a:t>
            </a:r>
            <a:r>
              <a:rPr lang="en-IN" b="1" i="0" u="none" strike="noStrike" baseline="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VARCHAR</a:t>
            </a:r>
            <a:r>
              <a:rPr lang="en-IN" b="1" i="0" u="none" strike="noStrike" baseline="0" dirty="0">
                <a:solidFill>
                  <a:schemeClr val="bg1"/>
                </a:solidFill>
              </a:rPr>
              <a:t>(</a:t>
            </a:r>
            <a:r>
              <a:rPr lang="en-IN" b="1" i="0" u="none" strike="noStrike" baseline="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1024</a:t>
            </a:r>
            <a:r>
              <a:rPr lang="en-IN" b="1" i="0" u="none" strike="noStrike" baseline="0" dirty="0">
                <a:solidFill>
                  <a:schemeClr val="bg1"/>
                </a:solidFill>
              </a:rPr>
              <a:t>),  </a:t>
            </a:r>
          </a:p>
          <a:p>
            <a:pPr algn="l"/>
            <a:r>
              <a:rPr lang="en-IN" b="1" i="0" u="none" strike="noStrike" baseline="0" dirty="0">
                <a:solidFill>
                  <a:schemeClr val="bg1"/>
                </a:solidFill>
              </a:rPr>
              <a:t>type </a:t>
            </a:r>
            <a:r>
              <a:rPr lang="en-IN" b="1" i="0" u="none" strike="noStrike" baseline="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VARCHAR</a:t>
            </a:r>
            <a:r>
              <a:rPr lang="en-IN" b="1" i="0" u="none" strike="noStrike" baseline="0" dirty="0">
                <a:solidFill>
                  <a:schemeClr val="bg1"/>
                </a:solidFill>
              </a:rPr>
              <a:t>(</a:t>
            </a:r>
            <a:r>
              <a:rPr lang="en-IN" b="1" i="0" u="none" strike="noStrike" baseline="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1024</a:t>
            </a:r>
            <a:r>
              <a:rPr lang="en-IN" b="1" i="0" u="none" strike="noStrike" baseline="0" dirty="0">
                <a:solidFill>
                  <a:schemeClr val="bg1"/>
                </a:solidFill>
              </a:rPr>
              <a:t>),  </a:t>
            </a:r>
          </a:p>
          <a:p>
            <a:pPr algn="l"/>
            <a:r>
              <a:rPr lang="en-IN" b="1" i="0" u="none" strike="noStrike" baseline="0" dirty="0">
                <a:solidFill>
                  <a:schemeClr val="bg1"/>
                </a:solidFill>
              </a:rPr>
              <a:t>title </a:t>
            </a:r>
            <a:r>
              <a:rPr lang="en-IN" b="1" i="0" u="none" strike="noStrike" baseline="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VARCHAR</a:t>
            </a:r>
            <a:r>
              <a:rPr lang="en-IN" b="1" i="0" u="none" strike="noStrike" baseline="0" dirty="0">
                <a:solidFill>
                  <a:schemeClr val="bg1"/>
                </a:solidFill>
              </a:rPr>
              <a:t>(</a:t>
            </a:r>
            <a:r>
              <a:rPr lang="en-IN" b="1" i="0" u="none" strike="noStrike" baseline="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1024</a:t>
            </a:r>
            <a:r>
              <a:rPr lang="en-IN" b="1" i="0" u="none" strike="noStrike" baseline="0" dirty="0">
                <a:solidFill>
                  <a:schemeClr val="bg1"/>
                </a:solidFill>
              </a:rPr>
              <a:t>),  </a:t>
            </a:r>
          </a:p>
          <a:p>
            <a:pPr algn="l"/>
            <a:r>
              <a:rPr lang="en-IN" b="1" i="0" u="none" strike="noStrike" baseline="0" dirty="0">
                <a:solidFill>
                  <a:schemeClr val="bg1"/>
                </a:solidFill>
              </a:rPr>
              <a:t>director  </a:t>
            </a:r>
            <a:r>
              <a:rPr lang="en-IN" b="1" i="0" u="none" strike="noStrike" baseline="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VARCHAR</a:t>
            </a:r>
            <a:r>
              <a:rPr lang="en-IN" b="1" i="0" u="none" strike="noStrike" baseline="0" dirty="0">
                <a:solidFill>
                  <a:schemeClr val="bg1"/>
                </a:solidFill>
              </a:rPr>
              <a:t>(</a:t>
            </a:r>
            <a:r>
              <a:rPr lang="en-IN" b="1" i="0" u="none" strike="noStrike" baseline="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1024</a:t>
            </a:r>
            <a:r>
              <a:rPr lang="en-IN" b="1" i="0" u="none" strike="noStrike" baseline="0" dirty="0">
                <a:solidFill>
                  <a:schemeClr val="bg1"/>
                </a:solidFill>
              </a:rPr>
              <a:t>),  </a:t>
            </a:r>
          </a:p>
          <a:p>
            <a:pPr algn="l"/>
            <a:r>
              <a:rPr lang="en-IN" b="1" i="0" u="none" strike="noStrike" baseline="0" dirty="0">
                <a:solidFill>
                  <a:schemeClr val="bg1"/>
                </a:solidFill>
              </a:rPr>
              <a:t>country</a:t>
            </a:r>
            <a:r>
              <a:rPr lang="en-IN" b="1" dirty="0">
                <a:solidFill>
                  <a:schemeClr val="bg1"/>
                </a:solidFill>
              </a:rPr>
              <a:t> </a:t>
            </a:r>
            <a:r>
              <a:rPr lang="en-IN" b="1" i="0" u="none" strike="noStrike" baseline="0" dirty="0">
                <a:solidFill>
                  <a:schemeClr val="bg1"/>
                </a:solidFill>
              </a:rPr>
              <a:t> </a:t>
            </a:r>
            <a:r>
              <a:rPr lang="en-IN" b="1" i="0" u="none" strike="noStrike" baseline="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VARCHAR</a:t>
            </a:r>
            <a:r>
              <a:rPr lang="en-IN" b="1" i="0" u="none" strike="noStrike" baseline="0" dirty="0">
                <a:solidFill>
                  <a:schemeClr val="bg1"/>
                </a:solidFill>
              </a:rPr>
              <a:t>(</a:t>
            </a:r>
            <a:r>
              <a:rPr lang="en-IN" b="1" i="0" u="none" strike="noStrike" baseline="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1024</a:t>
            </a:r>
            <a:r>
              <a:rPr lang="en-IN" b="1" i="0" u="none" strike="noStrike" baseline="0" dirty="0">
                <a:solidFill>
                  <a:schemeClr val="bg1"/>
                </a:solidFill>
              </a:rPr>
              <a:t>),  </a:t>
            </a:r>
          </a:p>
          <a:p>
            <a:pPr algn="l"/>
            <a:r>
              <a:rPr lang="en-IN" b="1" i="0" u="none" strike="noStrike" baseline="0" dirty="0" err="1">
                <a:solidFill>
                  <a:schemeClr val="bg1"/>
                </a:solidFill>
              </a:rPr>
              <a:t>release_year</a:t>
            </a:r>
            <a:r>
              <a:rPr lang="en-IN" b="1" i="0" u="none" strike="noStrike" baseline="0" dirty="0">
                <a:solidFill>
                  <a:schemeClr val="bg1"/>
                </a:solidFill>
              </a:rPr>
              <a:t> </a:t>
            </a:r>
            <a:r>
              <a:rPr lang="en-IN" b="1" i="0" u="none" strike="noStrike" baseline="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BIGINT</a:t>
            </a:r>
            <a:r>
              <a:rPr lang="en-IN" b="1" i="0" u="none" strike="noStrike" baseline="0" dirty="0">
                <a:solidFill>
                  <a:schemeClr val="bg1"/>
                </a:solidFill>
              </a:rPr>
              <a:t>,  </a:t>
            </a:r>
          </a:p>
          <a:p>
            <a:pPr algn="l"/>
            <a:r>
              <a:rPr lang="en-IN" b="1" i="0" u="none" strike="noStrike" baseline="0" dirty="0">
                <a:solidFill>
                  <a:schemeClr val="bg1"/>
                </a:solidFill>
              </a:rPr>
              <a:t>rating </a:t>
            </a:r>
            <a:r>
              <a:rPr lang="en-IN" b="1" i="0" u="none" strike="noStrike" baseline="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VARCHAR</a:t>
            </a:r>
            <a:r>
              <a:rPr lang="en-IN" b="1" i="0" u="none" strike="noStrike" baseline="0" dirty="0">
                <a:solidFill>
                  <a:schemeClr val="bg1"/>
                </a:solidFill>
              </a:rPr>
              <a:t>(</a:t>
            </a:r>
            <a:r>
              <a:rPr lang="en-IN" b="1" i="0" u="none" strike="noStrike" baseline="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1024</a:t>
            </a:r>
            <a:r>
              <a:rPr lang="en-IN" b="1" i="0" u="none" strike="noStrike" baseline="0" dirty="0">
                <a:solidFill>
                  <a:schemeClr val="bg1"/>
                </a:solidFill>
              </a:rPr>
              <a:t>),  </a:t>
            </a:r>
          </a:p>
          <a:p>
            <a:pPr algn="l"/>
            <a:r>
              <a:rPr lang="en-IN" b="1" i="0" u="none" strike="noStrike" baseline="0" dirty="0">
                <a:solidFill>
                  <a:schemeClr val="bg1"/>
                </a:solidFill>
              </a:rPr>
              <a:t>duration</a:t>
            </a:r>
            <a:r>
              <a:rPr lang="en-IN" b="1" dirty="0">
                <a:solidFill>
                  <a:schemeClr val="bg1"/>
                </a:solidFill>
              </a:rPr>
              <a:t> </a:t>
            </a:r>
            <a:r>
              <a:rPr lang="en-IN" b="1" i="0" u="none" strike="noStrike" baseline="0" dirty="0">
                <a:solidFill>
                  <a:schemeClr val="bg1"/>
                </a:solidFill>
              </a:rPr>
              <a:t> </a:t>
            </a:r>
            <a:r>
              <a:rPr lang="en-IN" b="1" i="0" u="none" strike="noStrike" baseline="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VARCHAR</a:t>
            </a:r>
            <a:r>
              <a:rPr lang="en-IN" b="1" i="0" u="none" strike="noStrike" baseline="0" dirty="0">
                <a:solidFill>
                  <a:schemeClr val="bg1"/>
                </a:solidFill>
              </a:rPr>
              <a:t>(</a:t>
            </a:r>
            <a:r>
              <a:rPr lang="en-IN" b="1" i="0" u="none" strike="noStrike" baseline="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1024</a:t>
            </a:r>
            <a:r>
              <a:rPr lang="en-IN" b="1" i="0" u="none" strike="noStrike" baseline="0" dirty="0">
                <a:solidFill>
                  <a:schemeClr val="bg1"/>
                </a:solidFill>
              </a:rPr>
              <a:t>), </a:t>
            </a:r>
          </a:p>
          <a:p>
            <a:pPr algn="l"/>
            <a:r>
              <a:rPr lang="en-IN" b="1" i="0" u="none" strike="noStrike" baseline="0" dirty="0">
                <a:solidFill>
                  <a:schemeClr val="bg1"/>
                </a:solidFill>
              </a:rPr>
              <a:t> </a:t>
            </a:r>
            <a:r>
              <a:rPr lang="en-IN" b="1" i="0" u="none" strike="noStrike" baseline="0" dirty="0" err="1">
                <a:solidFill>
                  <a:schemeClr val="bg1"/>
                </a:solidFill>
              </a:rPr>
              <a:t>listed_in</a:t>
            </a:r>
            <a:r>
              <a:rPr lang="en-IN" b="1" dirty="0">
                <a:solidFill>
                  <a:schemeClr val="bg1"/>
                </a:solidFill>
              </a:rPr>
              <a:t> </a:t>
            </a:r>
            <a:r>
              <a:rPr lang="en-IN" b="1" i="0" u="none" strike="noStrike" baseline="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VARCHAR</a:t>
            </a:r>
            <a:r>
              <a:rPr lang="en-IN" b="1" i="0" u="none" strike="noStrike" baseline="0" dirty="0">
                <a:solidFill>
                  <a:schemeClr val="bg1"/>
                </a:solidFill>
              </a:rPr>
              <a:t>(</a:t>
            </a:r>
            <a:r>
              <a:rPr lang="en-IN" b="1" i="0" u="none" strike="noStrike" baseline="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1024</a:t>
            </a:r>
            <a:r>
              <a:rPr lang="en-IN" b="1" i="0" u="none" strike="noStrike" baseline="0" dirty="0">
                <a:solidFill>
                  <a:schemeClr val="bg1"/>
                </a:solidFill>
              </a:rPr>
              <a:t>)</a:t>
            </a:r>
          </a:p>
          <a:p>
            <a:pPr algn="l"/>
            <a:r>
              <a:rPr lang="en-IN" b="1" i="0" u="none" strike="noStrike" baseline="0" dirty="0">
                <a:solidFill>
                  <a:schemeClr val="bg1"/>
                </a:solidFill>
              </a:rPr>
              <a:t>);</a:t>
            </a:r>
          </a:p>
          <a:p>
            <a:pPr algn="l"/>
            <a:endParaRPr lang="en-IN" b="1" dirty="0">
              <a:solidFill>
                <a:schemeClr val="bg1"/>
              </a:solidFill>
            </a:endParaRPr>
          </a:p>
          <a:p>
            <a:pPr algn="l"/>
            <a:endParaRPr lang="en-IN" b="1" i="0" u="none" strike="noStrike" baseline="0" dirty="0">
              <a:solidFill>
                <a:schemeClr val="bg1"/>
              </a:solidFill>
            </a:endParaRPr>
          </a:p>
          <a:p>
            <a:pPr algn="l"/>
            <a:r>
              <a:rPr lang="en-US" b="1" i="0" u="none" strike="noStrike" baseline="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INSERT INTO  </a:t>
            </a:r>
            <a:r>
              <a:rPr lang="en-US" b="1" i="0" u="none" strike="noStrike" baseline="0" dirty="0" err="1">
                <a:solidFill>
                  <a:schemeClr val="bg1"/>
                </a:solidFill>
              </a:rPr>
              <a:t>mytable</a:t>
            </a:r>
            <a:r>
              <a:rPr lang="en-US" b="1" i="0" u="none" strike="noStrike" baseline="0" dirty="0">
                <a:solidFill>
                  <a:schemeClr val="bg1"/>
                </a:solidFill>
              </a:rPr>
              <a:t> </a:t>
            </a:r>
          </a:p>
          <a:p>
            <a:pPr algn="l"/>
            <a:r>
              <a:rPr lang="en-US" b="1" i="0" u="none" strike="noStrike" baseline="0" dirty="0">
                <a:solidFill>
                  <a:schemeClr val="bg1"/>
                </a:solidFill>
              </a:rPr>
              <a:t>(</a:t>
            </a:r>
            <a:r>
              <a:rPr lang="en-US" b="1" i="0" u="none" strike="noStrike" baseline="0" dirty="0" err="1">
                <a:solidFill>
                  <a:schemeClr val="bg1"/>
                </a:solidFill>
              </a:rPr>
              <a:t>show_id,type</a:t>
            </a:r>
            <a:r>
              <a:rPr lang="en-US" b="1" i="0" u="none" strike="noStrike" baseline="0" dirty="0">
                <a:solidFill>
                  <a:schemeClr val="bg1"/>
                </a:solidFill>
              </a:rPr>
              <a:t>, title, director, country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i="0" u="none" strike="noStrike" baseline="0" dirty="0">
                <a:solidFill>
                  <a:schemeClr val="bg1"/>
                </a:solidFill>
              </a:rPr>
              <a:t>, </a:t>
            </a:r>
            <a:r>
              <a:rPr lang="en-US" b="1" i="0" u="none" strike="noStrike" baseline="0" dirty="0" err="1">
                <a:solidFill>
                  <a:schemeClr val="bg1"/>
                </a:solidFill>
              </a:rPr>
              <a:t>release_year</a:t>
            </a:r>
            <a:r>
              <a:rPr lang="en-US" b="1" i="0" u="none" strike="noStrike" baseline="0" dirty="0">
                <a:solidFill>
                  <a:schemeClr val="bg1"/>
                </a:solidFill>
              </a:rPr>
              <a:t> ,rating, duration, </a:t>
            </a:r>
            <a:r>
              <a:rPr lang="en-US" b="1" i="0" u="none" strike="noStrike" baseline="0" dirty="0" err="1">
                <a:solidFill>
                  <a:schemeClr val="bg1"/>
                </a:solidFill>
              </a:rPr>
              <a:t>listed_in</a:t>
            </a:r>
            <a:r>
              <a:rPr lang="en-US" b="1" i="0" u="none" strike="noStrike" baseline="0" dirty="0">
                <a:solidFill>
                  <a:schemeClr val="bg1"/>
                </a:solidFill>
              </a:rPr>
              <a:t>) </a:t>
            </a:r>
            <a:r>
              <a:rPr lang="en-US" b="1" i="0" u="none" strike="noStrike" baseline="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VALUES</a:t>
            </a:r>
            <a:r>
              <a:rPr lang="en-US" b="1" i="0" u="none" strike="noStrike" baseline="0" dirty="0">
                <a:solidFill>
                  <a:schemeClr val="bg1"/>
                </a:solidFill>
              </a:rPr>
              <a:t>(…..)</a:t>
            </a:r>
            <a:endParaRPr lang="en-IN" b="1" i="0" u="none" strike="noStrike" baseline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22353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68F47C9-18AE-149D-E7A2-976527B549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3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E9A5207-2991-03B3-A13C-9C80551A4212}"/>
              </a:ext>
            </a:extLst>
          </p:cNvPr>
          <p:cNvSpPr txBox="1"/>
          <p:nvPr/>
        </p:nvSpPr>
        <p:spPr>
          <a:xfrm>
            <a:off x="562166" y="754440"/>
            <a:ext cx="5782652" cy="5235814"/>
          </a:xfrm>
          <a:prstGeom prst="rect">
            <a:avLst/>
          </a:prstGeom>
          <a:solidFill>
            <a:schemeClr val="bg1">
              <a:lumMod val="5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5E2CDC-EB8D-C4E8-7111-CE23C456EDC4}"/>
              </a:ext>
            </a:extLst>
          </p:cNvPr>
          <p:cNvSpPr txBox="1"/>
          <p:nvPr/>
        </p:nvSpPr>
        <p:spPr>
          <a:xfrm>
            <a:off x="697460" y="935623"/>
            <a:ext cx="7457495" cy="75713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IN" sz="2400" b="1" i="0" u="sng" strike="noStrike" baseline="0" dirty="0">
                <a:solidFill>
                  <a:schemeClr val="accent4"/>
                </a:solidFill>
                <a:latin typeface="Algerian" panose="04020705040A02060702" pitchFamily="82" charset="0"/>
              </a:rPr>
              <a:t>Content distribution on Netflix</a:t>
            </a:r>
          </a:p>
          <a:p>
            <a:pPr algn="l"/>
            <a:endParaRPr lang="en-IN" sz="2400" b="1" i="0" u="none" strike="noStrike" baseline="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algn="l"/>
            <a:r>
              <a:rPr lang="en-IN" b="1" dirty="0">
                <a:solidFill>
                  <a:schemeClr val="accent2"/>
                </a:solidFill>
              </a:rPr>
              <a:t>SQL Code:  </a:t>
            </a:r>
            <a:r>
              <a:rPr lang="en-US" b="1" dirty="0">
                <a:solidFill>
                  <a:schemeClr val="bg1">
                    <a:lumMod val="95000"/>
                  </a:schemeClr>
                </a:solidFill>
              </a:rPr>
              <a:t>use Netflix ;</a:t>
            </a:r>
          </a:p>
          <a:p>
            <a:pPr algn="l"/>
            <a:r>
              <a:rPr lang="en-US" b="1" dirty="0">
                <a:solidFill>
                  <a:schemeClr val="bg1">
                    <a:lumMod val="95000"/>
                  </a:schemeClr>
                </a:solidFill>
              </a:rPr>
              <a:t>select count(type) as total </a:t>
            </a:r>
          </a:p>
          <a:p>
            <a:pPr algn="l"/>
            <a:r>
              <a:rPr lang="en-US" b="1" dirty="0">
                <a:solidFill>
                  <a:schemeClr val="bg1">
                    <a:lumMod val="95000"/>
                  </a:schemeClr>
                </a:solidFill>
              </a:rPr>
              <a:t>from </a:t>
            </a:r>
            <a:r>
              <a:rPr lang="en-US" b="1" dirty="0" err="1">
                <a:solidFill>
                  <a:schemeClr val="bg1">
                    <a:lumMod val="95000"/>
                  </a:schemeClr>
                </a:solidFill>
              </a:rPr>
              <a:t>mytable</a:t>
            </a:r>
            <a:r>
              <a:rPr lang="en-US" b="1" dirty="0">
                <a:solidFill>
                  <a:schemeClr val="bg1">
                    <a:lumMod val="95000"/>
                  </a:schemeClr>
                </a:solidFill>
              </a:rPr>
              <a:t> ;</a:t>
            </a:r>
            <a:endParaRPr lang="en-IN" b="1" dirty="0">
              <a:solidFill>
                <a:schemeClr val="bg1">
                  <a:lumMod val="95000"/>
                </a:schemeClr>
              </a:solidFill>
            </a:endParaRPr>
          </a:p>
          <a:p>
            <a:pPr algn="l"/>
            <a:r>
              <a:rPr lang="en-IN" b="1" dirty="0">
                <a:solidFill>
                  <a:schemeClr val="accent2"/>
                </a:solidFill>
              </a:rPr>
              <a:t>Total: </a:t>
            </a:r>
            <a:r>
              <a:rPr lang="en-IN" b="1" dirty="0">
                <a:solidFill>
                  <a:schemeClr val="bg1"/>
                </a:solidFill>
              </a:rPr>
              <a:t>8790</a:t>
            </a:r>
          </a:p>
          <a:p>
            <a:pPr algn="l"/>
            <a:endParaRPr lang="en-IN" b="1" dirty="0">
              <a:solidFill>
                <a:schemeClr val="bg1"/>
              </a:solidFill>
            </a:endParaRPr>
          </a:p>
          <a:p>
            <a:pPr algn="l"/>
            <a:r>
              <a:rPr lang="en-IN" b="1" dirty="0">
                <a:solidFill>
                  <a:schemeClr val="accent2"/>
                </a:solidFill>
              </a:rPr>
              <a:t>SQL Code:  </a:t>
            </a:r>
            <a:r>
              <a:rPr lang="en-US" b="1" dirty="0">
                <a:solidFill>
                  <a:schemeClr val="bg1">
                    <a:lumMod val="95000"/>
                  </a:schemeClr>
                </a:solidFill>
              </a:rPr>
              <a:t>use Netflix ;</a:t>
            </a:r>
          </a:p>
          <a:p>
            <a:pPr algn="l"/>
            <a:r>
              <a:rPr lang="en-US" b="1" dirty="0">
                <a:solidFill>
                  <a:schemeClr val="bg1">
                    <a:lumMod val="95000"/>
                  </a:schemeClr>
                </a:solidFill>
              </a:rPr>
              <a:t>select count(type) as total from </a:t>
            </a:r>
            <a:r>
              <a:rPr lang="en-US" b="1" dirty="0" err="1">
                <a:solidFill>
                  <a:schemeClr val="bg1">
                    <a:lumMod val="95000"/>
                  </a:schemeClr>
                </a:solidFill>
              </a:rPr>
              <a:t>mytable</a:t>
            </a:r>
            <a:r>
              <a:rPr lang="en-US" b="1" dirty="0">
                <a:solidFill>
                  <a:schemeClr val="bg1">
                    <a:lumMod val="95000"/>
                  </a:schemeClr>
                </a:solidFill>
              </a:rPr>
              <a:t> </a:t>
            </a:r>
          </a:p>
          <a:p>
            <a:pPr algn="l"/>
            <a:r>
              <a:rPr lang="en-US" b="1" dirty="0">
                <a:solidFill>
                  <a:schemeClr val="bg1">
                    <a:lumMod val="95000"/>
                  </a:schemeClr>
                </a:solidFill>
              </a:rPr>
              <a:t>where type = “Movie”;</a:t>
            </a:r>
          </a:p>
          <a:p>
            <a:r>
              <a:rPr lang="en-IN" b="1" dirty="0">
                <a:solidFill>
                  <a:schemeClr val="accent2"/>
                </a:solidFill>
              </a:rPr>
              <a:t>Total: </a:t>
            </a:r>
            <a:r>
              <a:rPr lang="en-IN" b="1" dirty="0">
                <a:solidFill>
                  <a:schemeClr val="bg1"/>
                </a:solidFill>
              </a:rPr>
              <a:t>6126</a:t>
            </a:r>
          </a:p>
          <a:p>
            <a:endParaRPr lang="en-IN" b="1" dirty="0">
              <a:solidFill>
                <a:schemeClr val="bg1"/>
              </a:solidFill>
            </a:endParaRPr>
          </a:p>
          <a:p>
            <a:pPr algn="l"/>
            <a:r>
              <a:rPr lang="en-IN" b="1" dirty="0">
                <a:solidFill>
                  <a:schemeClr val="accent2"/>
                </a:solidFill>
              </a:rPr>
              <a:t>SQL Code:  </a:t>
            </a:r>
            <a:r>
              <a:rPr lang="en-US" b="1" dirty="0">
                <a:solidFill>
                  <a:schemeClr val="bg1">
                    <a:lumMod val="95000"/>
                  </a:schemeClr>
                </a:solidFill>
              </a:rPr>
              <a:t>use Netflix ;</a:t>
            </a:r>
          </a:p>
          <a:p>
            <a:pPr algn="l"/>
            <a:r>
              <a:rPr lang="en-US" b="1" dirty="0">
                <a:solidFill>
                  <a:schemeClr val="bg1">
                    <a:lumMod val="95000"/>
                  </a:schemeClr>
                </a:solidFill>
              </a:rPr>
              <a:t>select count(type) as total from </a:t>
            </a:r>
            <a:r>
              <a:rPr lang="en-US" b="1" dirty="0" err="1">
                <a:solidFill>
                  <a:schemeClr val="bg1">
                    <a:lumMod val="95000"/>
                  </a:schemeClr>
                </a:solidFill>
              </a:rPr>
              <a:t>mytable</a:t>
            </a:r>
            <a:r>
              <a:rPr lang="en-US" b="1" dirty="0">
                <a:solidFill>
                  <a:schemeClr val="bg1">
                    <a:lumMod val="95000"/>
                  </a:schemeClr>
                </a:solidFill>
              </a:rPr>
              <a:t> </a:t>
            </a:r>
          </a:p>
          <a:p>
            <a:pPr algn="l"/>
            <a:r>
              <a:rPr lang="en-US" b="1" dirty="0">
                <a:solidFill>
                  <a:schemeClr val="bg1">
                    <a:lumMod val="95000"/>
                  </a:schemeClr>
                </a:solidFill>
              </a:rPr>
              <a:t>where type = “ TV Show;</a:t>
            </a:r>
          </a:p>
          <a:p>
            <a:r>
              <a:rPr lang="en-IN" b="1" dirty="0">
                <a:solidFill>
                  <a:schemeClr val="accent2"/>
                </a:solidFill>
              </a:rPr>
              <a:t>Total: </a:t>
            </a:r>
            <a:r>
              <a:rPr lang="en-IN" b="1" dirty="0">
                <a:solidFill>
                  <a:schemeClr val="bg1"/>
                </a:solidFill>
              </a:rPr>
              <a:t>2664 </a:t>
            </a:r>
          </a:p>
          <a:p>
            <a:pPr algn="l"/>
            <a:endParaRPr lang="en-US" b="1" dirty="0">
              <a:solidFill>
                <a:schemeClr val="bg1">
                  <a:lumMod val="95000"/>
                </a:schemeClr>
              </a:solidFill>
            </a:endParaRPr>
          </a:p>
          <a:p>
            <a:endParaRPr lang="en-IN" b="1" dirty="0">
              <a:solidFill>
                <a:schemeClr val="bg1"/>
              </a:solidFill>
            </a:endParaRPr>
          </a:p>
          <a:p>
            <a:pPr algn="l"/>
            <a:endParaRPr lang="en-US" b="1" dirty="0">
              <a:solidFill>
                <a:schemeClr val="bg1">
                  <a:lumMod val="95000"/>
                </a:schemeClr>
              </a:solidFill>
            </a:endParaRPr>
          </a:p>
          <a:p>
            <a:pPr algn="l"/>
            <a:endParaRPr lang="en-IN" b="1" dirty="0">
              <a:solidFill>
                <a:schemeClr val="bg1">
                  <a:lumMod val="95000"/>
                </a:schemeClr>
              </a:solidFill>
            </a:endParaRPr>
          </a:p>
          <a:p>
            <a:pPr algn="l"/>
            <a:endParaRPr lang="en-IN" b="1" i="0" u="none" strike="noStrike" baseline="0" dirty="0">
              <a:solidFill>
                <a:schemeClr val="bg1"/>
              </a:solidFill>
            </a:endParaRPr>
          </a:p>
          <a:p>
            <a:pPr algn="l"/>
            <a:endParaRPr lang="en-IN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algn="l"/>
            <a:endParaRPr lang="en-IN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algn="l"/>
            <a:endParaRPr lang="en-IN" sz="2400" b="1" i="0" u="none" strike="noStrike" baseline="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algn="l"/>
            <a:endParaRPr lang="en-IN" sz="2400" b="1" i="0" u="none" strike="noStrike" baseline="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CAE1A2E-7D3C-2228-D7AF-9A507C01C4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4955" y="733922"/>
            <a:ext cx="2351316" cy="527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9183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C52986C-9A6F-36E3-EB8B-E6373D7736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3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EE767A1-8D84-202B-B482-D763DD02FAFB}"/>
              </a:ext>
            </a:extLst>
          </p:cNvPr>
          <p:cNvSpPr txBox="1"/>
          <p:nvPr/>
        </p:nvSpPr>
        <p:spPr>
          <a:xfrm>
            <a:off x="568775" y="334562"/>
            <a:ext cx="11169135" cy="6000924"/>
          </a:xfrm>
          <a:prstGeom prst="rect">
            <a:avLst/>
          </a:prstGeom>
          <a:solidFill>
            <a:schemeClr val="bg1">
              <a:lumMod val="5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9BA8D2-E170-8873-F056-6F60D92DB6A7}"/>
              </a:ext>
            </a:extLst>
          </p:cNvPr>
          <p:cNvSpPr txBox="1"/>
          <p:nvPr/>
        </p:nvSpPr>
        <p:spPr>
          <a:xfrm>
            <a:off x="1119674" y="418899"/>
            <a:ext cx="5369616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IN" sz="2400" b="1" i="0" u="sng" strike="noStrike" baseline="0" dirty="0">
                <a:solidFill>
                  <a:schemeClr val="accent4"/>
                </a:solidFill>
                <a:latin typeface="Algerian" panose="04020705040A02060702" pitchFamily="82" charset="0"/>
              </a:rPr>
              <a:t>Rating on Netflix:</a:t>
            </a:r>
          </a:p>
          <a:p>
            <a:pPr algn="l"/>
            <a:r>
              <a:rPr lang="en-IN" b="1" dirty="0">
                <a:solidFill>
                  <a:schemeClr val="accent2"/>
                </a:solidFill>
              </a:rPr>
              <a:t>SQL Code:  </a:t>
            </a:r>
            <a:r>
              <a:rPr lang="en-US" b="1" dirty="0">
                <a:solidFill>
                  <a:schemeClr val="bg1"/>
                </a:solidFill>
              </a:rPr>
              <a:t>use Netflix;</a:t>
            </a:r>
          </a:p>
          <a:p>
            <a:pPr algn="l"/>
            <a:r>
              <a:rPr lang="en-US" b="1" dirty="0">
                <a:solidFill>
                  <a:schemeClr val="bg1"/>
                </a:solidFill>
              </a:rPr>
              <a:t>select rating , count(type) as Total from </a:t>
            </a:r>
            <a:r>
              <a:rPr lang="en-US" b="1" dirty="0" err="1">
                <a:solidFill>
                  <a:schemeClr val="bg1"/>
                </a:solidFill>
              </a:rPr>
              <a:t>mytable</a:t>
            </a:r>
            <a:endParaRPr lang="en-US" b="1" dirty="0">
              <a:solidFill>
                <a:schemeClr val="bg1"/>
              </a:solidFill>
            </a:endParaRPr>
          </a:p>
          <a:p>
            <a:pPr algn="l"/>
            <a:r>
              <a:rPr lang="en-US" b="1" dirty="0">
                <a:solidFill>
                  <a:schemeClr val="bg1"/>
                </a:solidFill>
              </a:rPr>
              <a:t>group by rating </a:t>
            </a:r>
          </a:p>
          <a:p>
            <a:pPr algn="l"/>
            <a:r>
              <a:rPr lang="en-US" b="1" dirty="0">
                <a:solidFill>
                  <a:schemeClr val="bg1"/>
                </a:solidFill>
              </a:rPr>
              <a:t>order by count(type) desc;</a:t>
            </a:r>
            <a:endParaRPr lang="en-IN" b="1" dirty="0">
              <a:solidFill>
                <a:schemeClr val="bg1"/>
              </a:solidFill>
            </a:endParaRPr>
          </a:p>
          <a:p>
            <a:pPr algn="l"/>
            <a:endParaRPr lang="en-IN" sz="2400" b="1" i="0" u="sng" strike="noStrike" baseline="0" dirty="0">
              <a:solidFill>
                <a:schemeClr val="accent4"/>
              </a:solidFill>
              <a:latin typeface="Algerian" panose="04020705040A02060702" pitchFamily="8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86822D-0B88-BC2D-59FB-FFA872BB75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8709" y="1651820"/>
            <a:ext cx="7374193" cy="429519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3152E2B-1637-EA05-272E-D20AB5527F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878" y="2189209"/>
            <a:ext cx="1316174" cy="3753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3335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58706C5-B7D5-EC6D-5755-3B90735675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3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44E1128-310B-3726-2DB2-E8DEE1688123}"/>
              </a:ext>
            </a:extLst>
          </p:cNvPr>
          <p:cNvSpPr txBox="1"/>
          <p:nvPr/>
        </p:nvSpPr>
        <p:spPr>
          <a:xfrm>
            <a:off x="363110" y="278578"/>
            <a:ext cx="11343698" cy="6216506"/>
          </a:xfrm>
          <a:prstGeom prst="rect">
            <a:avLst/>
          </a:prstGeom>
          <a:solidFill>
            <a:schemeClr val="bg1">
              <a:lumMod val="5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1018201-7E0A-1B1F-5E85-99D2FAA1AD8E}"/>
              </a:ext>
            </a:extLst>
          </p:cNvPr>
          <p:cNvSpPr txBox="1"/>
          <p:nvPr/>
        </p:nvSpPr>
        <p:spPr>
          <a:xfrm>
            <a:off x="485192" y="362916"/>
            <a:ext cx="8658808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IN" sz="2400" b="1" i="0" u="sng" strike="noStrike" baseline="0" dirty="0">
                <a:solidFill>
                  <a:schemeClr val="accent4"/>
                </a:solidFill>
                <a:latin typeface="Algerian" panose="04020705040A02060702" pitchFamily="82" charset="0"/>
              </a:rPr>
              <a:t>Top 10 countries with the most content on Netflix :</a:t>
            </a:r>
          </a:p>
          <a:p>
            <a:pPr algn="l"/>
            <a:r>
              <a:rPr lang="en-IN" b="1" i="0" strike="noStrike" baseline="0" dirty="0">
                <a:solidFill>
                  <a:schemeClr val="accent2"/>
                </a:solidFill>
              </a:rPr>
              <a:t>SQL Code: </a:t>
            </a:r>
            <a:r>
              <a:rPr lang="en-US" b="1" i="0" strike="noStrike" baseline="0" dirty="0">
                <a:solidFill>
                  <a:schemeClr val="bg1"/>
                </a:solidFill>
              </a:rPr>
              <a:t>use Netflix;</a:t>
            </a:r>
          </a:p>
          <a:p>
            <a:pPr algn="l"/>
            <a:r>
              <a:rPr lang="en-US" b="1" i="0" strike="noStrike" baseline="0" dirty="0">
                <a:solidFill>
                  <a:schemeClr val="bg1"/>
                </a:solidFill>
              </a:rPr>
              <a:t>select country , count(type) as Total from </a:t>
            </a:r>
            <a:r>
              <a:rPr lang="en-US" b="1" i="0" strike="noStrike" baseline="0" dirty="0" err="1">
                <a:solidFill>
                  <a:schemeClr val="bg1"/>
                </a:solidFill>
              </a:rPr>
              <a:t>mytable</a:t>
            </a:r>
            <a:endParaRPr lang="en-US" b="1" i="0" strike="noStrike" baseline="0" dirty="0">
              <a:solidFill>
                <a:schemeClr val="bg1"/>
              </a:solidFill>
            </a:endParaRPr>
          </a:p>
          <a:p>
            <a:pPr algn="l"/>
            <a:r>
              <a:rPr lang="en-US" b="1" i="0" strike="noStrike" baseline="0" dirty="0">
                <a:solidFill>
                  <a:schemeClr val="bg1"/>
                </a:solidFill>
              </a:rPr>
              <a:t>group by country </a:t>
            </a:r>
          </a:p>
          <a:p>
            <a:pPr algn="l"/>
            <a:r>
              <a:rPr lang="en-US" b="1" i="0" strike="noStrike" baseline="0" dirty="0">
                <a:solidFill>
                  <a:schemeClr val="bg1"/>
                </a:solidFill>
              </a:rPr>
              <a:t>order by count(type) desc</a:t>
            </a:r>
          </a:p>
          <a:p>
            <a:pPr algn="l"/>
            <a:r>
              <a:rPr lang="en-US" b="1" i="0" strike="noStrike" baseline="0" dirty="0">
                <a:solidFill>
                  <a:schemeClr val="bg1"/>
                </a:solidFill>
              </a:rPr>
              <a:t>limit 10;</a:t>
            </a:r>
            <a:endParaRPr lang="en-IN" b="1" i="0" strike="noStrike" baseline="0" dirty="0">
              <a:solidFill>
                <a:schemeClr val="bg1"/>
              </a:solidFill>
            </a:endParaRPr>
          </a:p>
          <a:p>
            <a:pPr algn="l"/>
            <a:endParaRPr lang="en-IN" sz="2400" b="1" i="0" u="sng" strike="noStrike" baseline="0" dirty="0">
              <a:solidFill>
                <a:schemeClr val="accent4"/>
              </a:solidFill>
              <a:latin typeface="Algerian" panose="04020705040A02060702" pitchFamily="82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FE5C76F-4CAF-A43B-178F-CDDEDD9B4E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738" y="2857486"/>
            <a:ext cx="2209582" cy="321393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77CD1FC-4503-F826-9FF5-6EB45582C2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5022" y="1842323"/>
            <a:ext cx="7762240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986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EC8AD12-1642-E4C9-2FB1-B4D0A40A4F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3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6BC76E2-BC25-1F5A-64C4-A589F20E50E9}"/>
              </a:ext>
            </a:extLst>
          </p:cNvPr>
          <p:cNvSpPr txBox="1"/>
          <p:nvPr/>
        </p:nvSpPr>
        <p:spPr>
          <a:xfrm>
            <a:off x="363109" y="278577"/>
            <a:ext cx="11598735" cy="6448793"/>
          </a:xfrm>
          <a:prstGeom prst="rect">
            <a:avLst/>
          </a:prstGeom>
          <a:solidFill>
            <a:schemeClr val="bg1">
              <a:lumMod val="5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3880FA-E3BA-0D64-6758-1AB5396BD5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5620" y="1783785"/>
            <a:ext cx="7736934" cy="475455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B250C77-FF31-50A8-85B0-137B76EA909E}"/>
              </a:ext>
            </a:extLst>
          </p:cNvPr>
          <p:cNvSpPr txBox="1"/>
          <p:nvPr/>
        </p:nvSpPr>
        <p:spPr>
          <a:xfrm>
            <a:off x="485192" y="362916"/>
            <a:ext cx="8658808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b="1" i="0" u="sng" strike="noStrike" baseline="0" dirty="0">
                <a:solidFill>
                  <a:schemeClr val="accent4"/>
                </a:solidFill>
                <a:latin typeface="Algerian" panose="04020705040A02060702" pitchFamily="82" charset="0"/>
              </a:rPr>
              <a:t>Yearly releases of Movies and TV Shows on Netflix:</a:t>
            </a:r>
          </a:p>
          <a:p>
            <a:pPr algn="l"/>
            <a:r>
              <a:rPr lang="en-US" b="1" i="0" strike="noStrike" baseline="0" dirty="0">
                <a:solidFill>
                  <a:schemeClr val="accent2"/>
                </a:solidFill>
              </a:rPr>
              <a:t>SQL Code: </a:t>
            </a:r>
            <a:r>
              <a:rPr lang="en-US" b="1" i="0" strike="noStrike" baseline="0" dirty="0">
                <a:solidFill>
                  <a:schemeClr val="bg1"/>
                </a:solidFill>
              </a:rPr>
              <a:t>use </a:t>
            </a:r>
            <a:r>
              <a:rPr lang="en-US" b="1" dirty="0">
                <a:solidFill>
                  <a:schemeClr val="bg1"/>
                </a:solidFill>
              </a:rPr>
              <a:t>N</a:t>
            </a:r>
            <a:r>
              <a:rPr lang="en-US" b="1" i="0" strike="noStrike" baseline="0" dirty="0">
                <a:solidFill>
                  <a:schemeClr val="bg1"/>
                </a:solidFill>
              </a:rPr>
              <a:t>etflix;</a:t>
            </a:r>
          </a:p>
          <a:p>
            <a:pPr algn="l"/>
            <a:r>
              <a:rPr lang="en-US" b="1" i="0" strike="noStrike" baseline="0" dirty="0">
                <a:solidFill>
                  <a:schemeClr val="bg1"/>
                </a:solidFill>
              </a:rPr>
              <a:t>select  </a:t>
            </a:r>
            <a:r>
              <a:rPr lang="en-US" b="1" i="0" strike="noStrike" baseline="0" dirty="0" err="1">
                <a:solidFill>
                  <a:schemeClr val="bg1"/>
                </a:solidFill>
              </a:rPr>
              <a:t>release_year</a:t>
            </a:r>
            <a:r>
              <a:rPr lang="en-US" b="1" i="0" strike="noStrike" baseline="0" dirty="0">
                <a:solidFill>
                  <a:schemeClr val="bg1"/>
                </a:solidFill>
              </a:rPr>
              <a:t>, type , count(type) as </a:t>
            </a:r>
            <a:r>
              <a:rPr lang="en-US" b="1" i="0" strike="noStrike" baseline="0" dirty="0" err="1">
                <a:solidFill>
                  <a:schemeClr val="bg1"/>
                </a:solidFill>
              </a:rPr>
              <a:t>Total_no</a:t>
            </a:r>
            <a:r>
              <a:rPr lang="en-US" b="1" i="0" strike="noStrike" baseline="0" dirty="0">
                <a:solidFill>
                  <a:schemeClr val="bg1"/>
                </a:solidFill>
              </a:rPr>
              <a:t> from </a:t>
            </a:r>
            <a:r>
              <a:rPr lang="en-US" b="1" i="0" strike="noStrike" baseline="0" dirty="0" err="1">
                <a:solidFill>
                  <a:schemeClr val="bg1"/>
                </a:solidFill>
              </a:rPr>
              <a:t>mytable</a:t>
            </a:r>
            <a:endParaRPr lang="en-US" b="1" i="0" strike="noStrike" baseline="0" dirty="0">
              <a:solidFill>
                <a:schemeClr val="bg1"/>
              </a:solidFill>
            </a:endParaRPr>
          </a:p>
          <a:p>
            <a:pPr algn="l"/>
            <a:r>
              <a:rPr lang="en-US" b="1" i="0" strike="noStrike" baseline="0" dirty="0">
                <a:solidFill>
                  <a:schemeClr val="bg1"/>
                </a:solidFill>
              </a:rPr>
              <a:t>where </a:t>
            </a:r>
            <a:r>
              <a:rPr lang="en-US" b="1" i="0" strike="noStrike" baseline="0" dirty="0" err="1">
                <a:solidFill>
                  <a:schemeClr val="bg1"/>
                </a:solidFill>
              </a:rPr>
              <a:t>release_year</a:t>
            </a:r>
            <a:r>
              <a:rPr lang="en-US" b="1" i="0" strike="noStrike" baseline="0" dirty="0">
                <a:solidFill>
                  <a:schemeClr val="bg1"/>
                </a:solidFill>
              </a:rPr>
              <a:t> &gt;2000</a:t>
            </a:r>
          </a:p>
          <a:p>
            <a:pPr algn="l"/>
            <a:r>
              <a:rPr lang="en-US" b="1" i="0" strike="noStrike" baseline="0" dirty="0">
                <a:solidFill>
                  <a:schemeClr val="bg1"/>
                </a:solidFill>
              </a:rPr>
              <a:t>group by type, </a:t>
            </a:r>
            <a:r>
              <a:rPr lang="en-US" b="1" i="0" strike="noStrike" baseline="0" dirty="0" err="1">
                <a:solidFill>
                  <a:schemeClr val="bg1"/>
                </a:solidFill>
              </a:rPr>
              <a:t>release_year</a:t>
            </a:r>
            <a:endParaRPr lang="en-US" b="1" i="0" strike="noStrike" baseline="0" dirty="0">
              <a:solidFill>
                <a:schemeClr val="bg1"/>
              </a:solidFill>
            </a:endParaRPr>
          </a:p>
          <a:p>
            <a:pPr algn="l"/>
            <a:r>
              <a:rPr lang="en-US" b="1" i="0" strike="noStrike" baseline="0" dirty="0">
                <a:solidFill>
                  <a:schemeClr val="bg1"/>
                </a:solidFill>
              </a:rPr>
              <a:t>order by </a:t>
            </a:r>
            <a:r>
              <a:rPr lang="en-US" b="1" i="0" strike="noStrike" baseline="0" dirty="0" err="1">
                <a:solidFill>
                  <a:schemeClr val="bg1"/>
                </a:solidFill>
              </a:rPr>
              <a:t>release_year</a:t>
            </a:r>
            <a:r>
              <a:rPr lang="en-US" b="1" i="0" strike="noStrike" baseline="0" dirty="0">
                <a:solidFill>
                  <a:schemeClr val="bg1"/>
                </a:solidFill>
              </a:rPr>
              <a:t> desc;</a:t>
            </a:r>
            <a:endParaRPr lang="en-IN" b="1" i="0" strike="noStrike" baseline="0" dirty="0">
              <a:solidFill>
                <a:schemeClr val="bg1"/>
              </a:solidFill>
            </a:endParaRPr>
          </a:p>
          <a:p>
            <a:pPr algn="l"/>
            <a:endParaRPr lang="en-IN" sz="2400" b="1" i="0" u="sng" strike="noStrike" baseline="0" dirty="0">
              <a:solidFill>
                <a:schemeClr val="accent4"/>
              </a:solidFill>
              <a:latin typeface="Algerian" panose="04020705040A02060702" pitchFamily="8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464E706-3211-23EF-C655-E4EB602232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7902" y="3894203"/>
            <a:ext cx="1600200" cy="264414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2F219F9-0829-C98F-FAF9-703D48191F1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222" y="2347103"/>
            <a:ext cx="1796162" cy="42129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6C779F8-5D30-F81B-E263-FC044AE92D42}"/>
              </a:ext>
            </a:extLst>
          </p:cNvPr>
          <p:cNvSpPr txBox="1"/>
          <p:nvPr/>
        </p:nvSpPr>
        <p:spPr>
          <a:xfrm>
            <a:off x="8264012" y="1951725"/>
            <a:ext cx="13371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</a:rPr>
              <a:t>Movie</a:t>
            </a:r>
          </a:p>
          <a:p>
            <a:r>
              <a:rPr lang="en-US" sz="1200" dirty="0">
                <a:solidFill>
                  <a:schemeClr val="accent2"/>
                </a:solidFill>
              </a:rPr>
              <a:t>TV Show</a:t>
            </a:r>
            <a:endParaRPr lang="en-IN" sz="12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41129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2568</TotalTime>
  <Words>637</Words>
  <Application>Microsoft Office PowerPoint</Application>
  <PresentationFormat>Widescreen</PresentationFormat>
  <Paragraphs>101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Algerian</vt:lpstr>
      <vt:lpstr>Arial</vt:lpstr>
      <vt:lpstr>Calibri</vt:lpstr>
      <vt:lpstr>Calibri Light</vt:lpstr>
      <vt:lpstr>Inter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ACER</dc:creator>
  <cp:lastModifiedBy>ACER</cp:lastModifiedBy>
  <cp:revision>16</cp:revision>
  <dcterms:created xsi:type="dcterms:W3CDTF">2024-12-26T13:27:05Z</dcterms:created>
  <dcterms:modified xsi:type="dcterms:W3CDTF">2024-12-30T13:42:03Z</dcterms:modified>
</cp:coreProperties>
</file>